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63" r:id="rId3"/>
    <p:sldId id="279" r:id="rId4"/>
    <p:sldId id="278" r:id="rId5"/>
    <p:sldId id="264" r:id="rId6"/>
    <p:sldId id="265" r:id="rId7"/>
    <p:sldId id="262" r:id="rId8"/>
    <p:sldId id="266" r:id="rId9"/>
    <p:sldId id="258" r:id="rId10"/>
    <p:sldId id="259" r:id="rId11"/>
    <p:sldId id="267" r:id="rId12"/>
    <p:sldId id="268" r:id="rId13"/>
    <p:sldId id="269" r:id="rId14"/>
    <p:sldId id="270"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77387" autoAdjust="0"/>
  </p:normalViewPr>
  <p:slideViewPr>
    <p:cSldViewPr snapToGrid="0">
      <p:cViewPr varScale="1">
        <p:scale>
          <a:sx n="81" d="100"/>
          <a:sy n="81" d="100"/>
        </p:scale>
        <p:origin x="-81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0AE31-03F1-AB42-BF0F-EC4FBA304F1A}" type="datetimeFigureOut">
              <a:rPr lang="en-US" smtClean="0"/>
              <a:t>1/19/16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608840-F9EC-6B48-8EE8-26C95770B6D9}" type="slidenum">
              <a:rPr lang="en-US" smtClean="0"/>
              <a:t>‹#›</a:t>
            </a:fld>
            <a:endParaRPr lang="en-US"/>
          </a:p>
        </p:txBody>
      </p:sp>
    </p:spTree>
    <p:extLst>
      <p:ext uri="{BB962C8B-B14F-4D97-AF65-F5344CB8AC3E}">
        <p14:creationId xmlns:p14="http://schemas.microsoft.com/office/powerpoint/2010/main" val="41090694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summary of Session One responses at East Union where Joel Beachy, the creator of this PowerPoint, was leading the study.  Adapt this slide and the next to your own congregation.  </a:t>
            </a:r>
            <a:endParaRPr lang="en-US" dirty="0"/>
          </a:p>
        </p:txBody>
      </p:sp>
      <p:sp>
        <p:nvSpPr>
          <p:cNvPr id="4" name="Slide Number Placeholder 3"/>
          <p:cNvSpPr>
            <a:spLocks noGrp="1"/>
          </p:cNvSpPr>
          <p:nvPr>
            <p:ph type="sldNum" sz="quarter" idx="10"/>
          </p:nvPr>
        </p:nvSpPr>
        <p:spPr/>
        <p:txBody>
          <a:bodyPr/>
          <a:lstStyle/>
          <a:p>
            <a:fld id="{E4608840-F9EC-6B48-8EE8-26C95770B6D9}" type="slidenum">
              <a:rPr lang="en-US" smtClean="0"/>
              <a:t>2</a:t>
            </a:fld>
            <a:endParaRPr lang="en-US"/>
          </a:p>
        </p:txBody>
      </p:sp>
    </p:spTree>
    <p:extLst>
      <p:ext uri="{BB962C8B-B14F-4D97-AF65-F5344CB8AC3E}">
        <p14:creationId xmlns:p14="http://schemas.microsoft.com/office/powerpoint/2010/main" val="1620877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1/19/16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Being God’s Faithful Community: </a:t>
            </a:r>
            <a:br>
              <a:rPr lang="en-US" sz="4800" dirty="0" smtClean="0"/>
            </a:br>
            <a:r>
              <a:rPr lang="en-US" sz="4800" i="1" dirty="0" smtClean="0"/>
              <a:t>A Covenant of Spiritual Practices</a:t>
            </a:r>
            <a:endParaRPr lang="en-US" sz="4800" dirty="0"/>
          </a:p>
        </p:txBody>
      </p:sp>
      <p:sp>
        <p:nvSpPr>
          <p:cNvPr id="3" name="Subtitle 2"/>
          <p:cNvSpPr>
            <a:spLocks noGrp="1"/>
          </p:cNvSpPr>
          <p:nvPr>
            <p:ph type="subTitle" idx="1"/>
          </p:nvPr>
        </p:nvSpPr>
        <p:spPr/>
        <p:txBody>
          <a:bodyPr>
            <a:normAutofit fontScale="92500" lnSpcReduction="20000"/>
          </a:bodyPr>
          <a:lstStyle/>
          <a:p>
            <a:r>
              <a:rPr lang="en-US" dirty="0" smtClean="0"/>
              <a:t>Session 2:  What is the role of the Holy Spirit in forming God’s people?</a:t>
            </a:r>
            <a:endParaRPr lang="en-US" dirty="0"/>
          </a:p>
        </p:txBody>
      </p:sp>
    </p:spTree>
    <p:extLst>
      <p:ext uri="{BB962C8B-B14F-4D97-AF65-F5344CB8AC3E}">
        <p14:creationId xmlns:p14="http://schemas.microsoft.com/office/powerpoint/2010/main" val="1860167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861" y="365125"/>
            <a:ext cx="10677939" cy="1325563"/>
          </a:xfrm>
        </p:spPr>
        <p:txBody>
          <a:bodyPr>
            <a:normAutofit fontScale="90000"/>
          </a:bodyPr>
          <a:lstStyle/>
          <a:p>
            <a:r>
              <a:rPr lang="en-US" dirty="0" smtClean="0"/>
              <a:t>Keys to </a:t>
            </a:r>
            <a:r>
              <a:rPr lang="en-US" dirty="0"/>
              <a:t>the Holy Spirit’s work</a:t>
            </a:r>
            <a:r>
              <a:rPr lang="en-US" dirty="0" smtClean="0"/>
              <a:t> in the Bible</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4"/>
            </a:pPr>
            <a:r>
              <a:rPr lang="en-US" dirty="0" smtClean="0"/>
              <a:t>Jesus Christ is the standard for testing whether the spirit we are hearing is from God (I John 4:1-3)</a:t>
            </a:r>
          </a:p>
          <a:p>
            <a:pPr marL="514350" indent="-514350">
              <a:buFont typeface="+mj-lt"/>
              <a:buAutoNum type="arabicPeriod" startAt="4"/>
            </a:pPr>
            <a:r>
              <a:rPr lang="en-US" dirty="0" smtClean="0"/>
              <a:t>The Holy Spirit shapes our life in Christian community:</a:t>
            </a:r>
          </a:p>
          <a:p>
            <a:pPr lvl="1"/>
            <a:r>
              <a:rPr lang="en-US" sz="2000" dirty="0" smtClean="0"/>
              <a:t>Convicts us of sin and calls people to repentance (John 16:8-11)</a:t>
            </a:r>
          </a:p>
          <a:p>
            <a:pPr lvl="1"/>
            <a:r>
              <a:rPr lang="en-US" sz="2000" dirty="0" smtClean="0"/>
              <a:t>Brings us into a relationship with God and Jesus (John 14:18-21)</a:t>
            </a:r>
          </a:p>
          <a:p>
            <a:pPr lvl="1"/>
            <a:r>
              <a:rPr lang="en-US" sz="2000" dirty="0" smtClean="0"/>
              <a:t>Empowers the church to speak the word of God with boldness (Acts 4:23-31)</a:t>
            </a:r>
          </a:p>
          <a:p>
            <a:pPr lvl="1"/>
            <a:r>
              <a:rPr lang="en-US" sz="2000" dirty="0" smtClean="0"/>
              <a:t>Enables us to love – even enemies, and follow Jesus’ teaching (John 14:23-24)</a:t>
            </a:r>
          </a:p>
          <a:p>
            <a:pPr lvl="1"/>
            <a:r>
              <a:rPr lang="en-US" sz="2000" dirty="0" smtClean="0"/>
              <a:t>Teaches us and reminds us of Jesus’ teachings (John 14:26)</a:t>
            </a:r>
          </a:p>
          <a:p>
            <a:pPr lvl="1"/>
            <a:r>
              <a:rPr lang="en-US" sz="2000" dirty="0" smtClean="0"/>
              <a:t>Makes it possible to live into the unity for which Jesus prayed (John 17)</a:t>
            </a:r>
          </a:p>
          <a:p>
            <a:pPr lvl="1"/>
            <a:r>
              <a:rPr lang="en-US" sz="2000" dirty="0" smtClean="0"/>
              <a:t>Produces the fruit of love, joy, peace, patience, kindness, goodness, faithfulness, gentleness, and self-control (Galatians 5:22-23)</a:t>
            </a:r>
          </a:p>
          <a:p>
            <a:pPr lvl="1"/>
            <a:r>
              <a:rPr lang="en-US" sz="2000" dirty="0" smtClean="0"/>
              <a:t>Equips God’s people with gifts “so that the body of Christ may be built up.” (Ephesians 4:1-16)</a:t>
            </a:r>
            <a:endParaRPr lang="en-US" sz="2000" dirty="0"/>
          </a:p>
          <a:p>
            <a:pPr marL="514350" indent="-514350">
              <a:buFont typeface="+mj-lt"/>
              <a:buAutoNum type="arabicPeriod" startAt="4"/>
            </a:pPr>
            <a:endParaRPr lang="en-US" sz="2000" dirty="0"/>
          </a:p>
        </p:txBody>
      </p:sp>
    </p:spTree>
    <p:extLst>
      <p:ext uri="{BB962C8B-B14F-4D97-AF65-F5344CB8AC3E}">
        <p14:creationId xmlns:p14="http://schemas.microsoft.com/office/powerpoint/2010/main" val="573703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Discussing Covenant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Confession of Faith in Mennonite Perspective, 1995, affirms that the Holy Spirit ‘dwells in each child of God,’ ‘enables our life in Christian community,’ ‘calls people to repentance, convicts them of sin, and leads into righteousness all those who open themselves to the working of the spirit . . .The Spirit teaches us, reminds us of Jesus’ word, guides us into all truth, and empowers us to speak the word of God with boldness.’ In practice, however, many Mennonites are less oriented toward what the Spirit can do through them and more oriented toward living obediently on their own strength. Diligent, prayerful, biblical discernment is the primary means by which we open ourselves to the working of the Spirit. As we live in faithfulness, we trust the Spirit to work and therefore we do no need to control the outcome of discernment.”</a:t>
            </a:r>
            <a:endParaRPr lang="en-US" i="1" dirty="0"/>
          </a:p>
        </p:txBody>
      </p:sp>
    </p:spTree>
    <p:extLst>
      <p:ext uri="{BB962C8B-B14F-4D97-AF65-F5344CB8AC3E}">
        <p14:creationId xmlns:p14="http://schemas.microsoft.com/office/powerpoint/2010/main" val="114334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Share a time in your life or in the life of the church when you experienced the Holy Spirit leading in your decision-making and discernment process. How did you know that you were being led by the Holy Spirit?</a:t>
            </a:r>
            <a:endParaRPr lang="en-US" b="1" dirty="0" smtClean="0"/>
          </a:p>
          <a:p>
            <a:pPr marL="514350" indent="-514350">
              <a:buFont typeface="+mj-lt"/>
              <a:buAutoNum type="arabicPeriod"/>
            </a:pPr>
            <a:r>
              <a:rPr lang="en-US" dirty="0" smtClean="0"/>
              <a:t>Share a time in your life or in the life of the church when the Holy Spirit felt distant or absent from your decision-making and discernment process. How did you know this and what hindered you from experiencing the Holy Spirit’s leading?</a:t>
            </a:r>
          </a:p>
          <a:p>
            <a:pPr marL="514350" indent="-514350">
              <a:buFont typeface="+mj-lt"/>
              <a:buAutoNum type="arabicPeriod"/>
            </a:pPr>
            <a:r>
              <a:rPr lang="en-US" dirty="0" smtClean="0"/>
              <a:t>What challenges do you face today that make trusting the Holy Spirit to work among us difficult?</a:t>
            </a:r>
            <a:endParaRPr lang="en-US" dirty="0"/>
          </a:p>
        </p:txBody>
      </p:sp>
    </p:spTree>
    <p:extLst>
      <p:ext uri="{BB962C8B-B14F-4D97-AF65-F5344CB8AC3E}">
        <p14:creationId xmlns:p14="http://schemas.microsoft.com/office/powerpoint/2010/main" val="34326683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US" dirty="0" smtClean="0"/>
              <a:t>The statement is made in the document that “Mennonites are less oriented toward what the Spirit can do through them and more oriented toward living obediently on their own strength.” Do you agree or disagree with this statement? Why or why not?</a:t>
            </a:r>
          </a:p>
          <a:p>
            <a:pPr marL="514350" indent="-514350">
              <a:buFont typeface="+mj-lt"/>
              <a:buAutoNum type="alphaLcPeriod"/>
            </a:pPr>
            <a:r>
              <a:rPr lang="en-US" dirty="0" smtClean="0"/>
              <a:t>Trusting the Holy Spirit to work in our midst requires a high level of trust among believers and congregations. What keeps you from trusting or believing that the Holy Spirit is at work in someone else’s life? Or in another congregation’s decision-making and discernment process?</a:t>
            </a:r>
          </a:p>
        </p:txBody>
      </p:sp>
    </p:spTree>
    <p:extLst>
      <p:ext uri="{BB962C8B-B14F-4D97-AF65-F5344CB8AC3E}">
        <p14:creationId xmlns:p14="http://schemas.microsoft.com/office/powerpoint/2010/main" val="23116852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lphaLcPeriod" startAt="3"/>
            </a:pPr>
            <a:r>
              <a:rPr lang="en-US" dirty="0" smtClean="0"/>
              <a:t>Letting go of strongly-held positions or desired outcomes is difficult. This requires what Ruth Haley Barton describes as a “movement toward indifference . . . I am indifferent to anything but God’s will.” She goes on to say of </a:t>
            </a:r>
            <a:r>
              <a:rPr lang="en-US" i="1" dirty="0" smtClean="0"/>
              <a:t>indifference</a:t>
            </a:r>
            <a:r>
              <a:rPr lang="en-US" dirty="0" smtClean="0"/>
              <a:t>, “There is a capacity to relinquish whatever might keep us from choosing God and love, and we have come to a place where we want God and God’s will more than anything – more than ego gratification, more than wanting to look good in the eyes of others, more than personal ownership, comfort or advantage” (p.63). This </a:t>
            </a:r>
            <a:r>
              <a:rPr lang="en-US" dirty="0" err="1" smtClean="0"/>
              <a:t>ist</a:t>
            </a:r>
            <a:r>
              <a:rPr lang="en-US" dirty="0" smtClean="0"/>
              <a:t> he prayer of Mary when she was told by the angel that she would give birth to Jesus, “I am the Lord’s servant, may it be to me as you have said” (Luke 1:38). This the prayer of Jesus in the garden just before his arrest, “ Not my will but yours be done” (Luke 22:42). Letting go of one’s need to control the outcome of a decision or an event or a situation is essential for truly letting the Holy Spirit work in our life. Talk about what it means to pray this prayer of indifference as you make decisions as a congregation, as individuals, and as we do discernment within Central Plains Conference.</a:t>
            </a:r>
          </a:p>
          <a:p>
            <a:pPr marL="0" indent="0">
              <a:buNone/>
            </a:pPr>
            <a:endParaRPr lang="en-US" dirty="0"/>
          </a:p>
        </p:txBody>
      </p:sp>
    </p:spTree>
    <p:extLst>
      <p:ext uri="{BB962C8B-B14F-4D97-AF65-F5344CB8AC3E}">
        <p14:creationId xmlns:p14="http://schemas.microsoft.com/office/powerpoint/2010/main" val="23116852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Wrap-Up</a:t>
            </a:r>
            <a:endParaRPr lang="en-US" dirty="0"/>
          </a:p>
        </p:txBody>
      </p:sp>
      <p:sp>
        <p:nvSpPr>
          <p:cNvPr id="3" name="Content Placeholder 2"/>
          <p:cNvSpPr>
            <a:spLocks noGrp="1"/>
          </p:cNvSpPr>
          <p:nvPr>
            <p:ph idx="1"/>
          </p:nvPr>
        </p:nvSpPr>
        <p:spPr/>
        <p:txBody>
          <a:bodyPr/>
          <a:lstStyle/>
          <a:p>
            <a:r>
              <a:rPr lang="en-US" dirty="0" smtClean="0"/>
              <a:t>What will you take with you?</a:t>
            </a:r>
          </a:p>
          <a:p>
            <a:endParaRPr lang="en-US" dirty="0"/>
          </a:p>
          <a:p>
            <a:r>
              <a:rPr lang="en-US" dirty="0" smtClean="0"/>
              <a:t>How does your experience reflect the learnings from the lesson?</a:t>
            </a:r>
          </a:p>
          <a:p>
            <a:pPr marL="0" indent="0">
              <a:buNone/>
            </a:pPr>
            <a:endParaRPr lang="en-US" dirty="0"/>
          </a:p>
          <a:p>
            <a:r>
              <a:rPr lang="en-US" dirty="0" smtClean="0"/>
              <a:t>In what ways could you imagine your church experience becoming more Holy Spirit led? What would that look like at East Union?</a:t>
            </a:r>
            <a:endParaRPr lang="en-US" dirty="0"/>
          </a:p>
        </p:txBody>
      </p:sp>
    </p:spTree>
    <p:extLst>
      <p:ext uri="{BB962C8B-B14F-4D97-AF65-F5344CB8AC3E}">
        <p14:creationId xmlns:p14="http://schemas.microsoft.com/office/powerpoint/2010/main" val="37116449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Session 1 Responses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latin typeface="Calibri" panose="020F0502020204030204" pitchFamily="34" charset="0"/>
              </a:rPr>
              <a:t>Question(s): </a:t>
            </a:r>
          </a:p>
          <a:p>
            <a:pPr marL="0" indent="0">
              <a:buNone/>
            </a:pPr>
            <a:r>
              <a:rPr lang="en-US" b="1" dirty="0" smtClean="0">
                <a:latin typeface="Calibri" panose="020F0502020204030204" pitchFamily="34" charset="0"/>
              </a:rPr>
              <a:t>What </a:t>
            </a:r>
            <a:r>
              <a:rPr lang="en-US" b="1" dirty="0">
                <a:latin typeface="Calibri" panose="020F0502020204030204" pitchFamily="34" charset="0"/>
              </a:rPr>
              <a:t>is a covenant and what are examples that you've </a:t>
            </a:r>
            <a:r>
              <a:rPr lang="en-US" b="1" dirty="0" smtClean="0">
                <a:latin typeface="Calibri" panose="020F0502020204030204" pitchFamily="34" charset="0"/>
              </a:rPr>
              <a:t>encountered?</a:t>
            </a:r>
            <a:endParaRPr lang="en-US" b="1" dirty="0">
              <a:latin typeface="Calibri" panose="020F0502020204030204" pitchFamily="34" charset="0"/>
            </a:endParaRPr>
          </a:p>
          <a:p>
            <a:pPr marL="0" indent="0">
              <a:buNone/>
            </a:pPr>
            <a:endParaRPr lang="en-US" dirty="0">
              <a:latin typeface="Calibri" panose="020F0502020204030204" pitchFamily="34" charset="0"/>
            </a:endParaRPr>
          </a:p>
          <a:p>
            <a:pPr marL="514350" indent="-514350">
              <a:buFont typeface="+mj-lt"/>
              <a:buAutoNum type="arabicPeriod"/>
            </a:pPr>
            <a:r>
              <a:rPr lang="en-US" dirty="0" err="1" smtClean="0">
                <a:latin typeface="Calibri" panose="020F0502020204030204" pitchFamily="34" charset="0"/>
              </a:rPr>
              <a:t>Doulos</a:t>
            </a:r>
            <a:r>
              <a:rPr lang="en-US" dirty="0" smtClean="0">
                <a:latin typeface="Calibri" panose="020F0502020204030204" pitchFamily="34" charset="0"/>
              </a:rPr>
              <a:t>/MYF: </a:t>
            </a:r>
            <a:r>
              <a:rPr lang="en-US" dirty="0">
                <a:latin typeface="Calibri" panose="020F0502020204030204" pitchFamily="34" charset="0"/>
              </a:rPr>
              <a:t>"walking between rows of dead meat" (you may have to explain that </a:t>
            </a:r>
            <a:r>
              <a:rPr lang="en-US" dirty="0" smtClean="0">
                <a:latin typeface="Calibri" panose="020F0502020204030204" pitchFamily="34" charset="0"/>
              </a:rPr>
              <a:t>one) God </a:t>
            </a:r>
            <a:r>
              <a:rPr lang="en-US" dirty="0">
                <a:latin typeface="Calibri" panose="020F0502020204030204" pitchFamily="34" charset="0"/>
              </a:rPr>
              <a:t>made vs man made covenant </a:t>
            </a:r>
            <a:r>
              <a:rPr lang="en-US" dirty="0" smtClean="0">
                <a:latin typeface="Calibri" panose="020F0502020204030204" pitchFamily="34" charset="0"/>
              </a:rPr>
              <a:t>relationships</a:t>
            </a:r>
            <a:endParaRPr lang="en-US" dirty="0">
              <a:latin typeface="Calibri" panose="020F0502020204030204" pitchFamily="34" charset="0"/>
            </a:endParaRPr>
          </a:p>
          <a:p>
            <a:pPr marL="514350" indent="-514350">
              <a:buFont typeface="+mj-lt"/>
              <a:buAutoNum type="arabicPeriod"/>
            </a:pPr>
            <a:r>
              <a:rPr lang="en-US" dirty="0" err="1">
                <a:latin typeface="Calibri" panose="020F0502020204030204" pitchFamily="34" charset="0"/>
              </a:rPr>
              <a:t>Eleos</a:t>
            </a:r>
            <a:r>
              <a:rPr lang="en-US" dirty="0">
                <a:latin typeface="Calibri" panose="020F0502020204030204" pitchFamily="34" charset="0"/>
              </a:rPr>
              <a:t>:   covenant of church </a:t>
            </a:r>
            <a:r>
              <a:rPr lang="en-US" dirty="0" smtClean="0">
                <a:latin typeface="Calibri" panose="020F0502020204030204" pitchFamily="34" charset="0"/>
              </a:rPr>
              <a:t>membership</a:t>
            </a:r>
            <a:endParaRPr lang="en-US" dirty="0">
              <a:latin typeface="Calibri" panose="020F0502020204030204" pitchFamily="34" charset="0"/>
            </a:endParaRPr>
          </a:p>
          <a:p>
            <a:pPr marL="514350" indent="-514350">
              <a:buFont typeface="+mj-lt"/>
              <a:buAutoNum type="arabicPeriod"/>
            </a:pPr>
            <a:r>
              <a:rPr lang="en-US" dirty="0" smtClean="0">
                <a:latin typeface="Calibri" panose="020F0502020204030204" pitchFamily="34" charset="0"/>
              </a:rPr>
              <a:t>Shekinah: </a:t>
            </a:r>
            <a:r>
              <a:rPr lang="en-US" dirty="0">
                <a:latin typeface="Calibri" panose="020F0502020204030204" pitchFamily="34" charset="0"/>
              </a:rPr>
              <a:t>covenant vs </a:t>
            </a:r>
            <a:r>
              <a:rPr lang="en-US" dirty="0" smtClean="0">
                <a:latin typeface="Calibri" panose="020F0502020204030204" pitchFamily="34" charset="0"/>
              </a:rPr>
              <a:t>contract- covenant </a:t>
            </a:r>
            <a:r>
              <a:rPr lang="en-US" dirty="0">
                <a:latin typeface="Calibri" panose="020F0502020204030204" pitchFamily="34" charset="0"/>
              </a:rPr>
              <a:t>relationships survive through "thick and thin" and in spite of </a:t>
            </a:r>
            <a:r>
              <a:rPr lang="en-US" dirty="0" smtClean="0">
                <a:latin typeface="Calibri" panose="020F0502020204030204" pitchFamily="34" charset="0"/>
              </a:rPr>
              <a:t>faults</a:t>
            </a:r>
            <a:endParaRPr lang="en-US" dirty="0">
              <a:latin typeface="Calibri" panose="020F0502020204030204" pitchFamily="34" charset="0"/>
            </a:endParaRPr>
          </a:p>
          <a:p>
            <a:pPr marL="514350" indent="-514350">
              <a:buFont typeface="+mj-lt"/>
              <a:buAutoNum type="arabicPeriod"/>
            </a:pPr>
            <a:r>
              <a:rPr lang="en-US" dirty="0" err="1">
                <a:latin typeface="Calibri" panose="020F0502020204030204" pitchFamily="34" charset="0"/>
              </a:rPr>
              <a:t>Koinonia</a:t>
            </a:r>
            <a:r>
              <a:rPr lang="en-US" dirty="0">
                <a:latin typeface="Calibri" panose="020F0502020204030204" pitchFamily="34" charset="0"/>
              </a:rPr>
              <a:t> : following a covenant is voluntary and once made there are </a:t>
            </a:r>
            <a:r>
              <a:rPr lang="en-US" dirty="0" smtClean="0">
                <a:latin typeface="Calibri" panose="020F0502020204030204" pitchFamily="34" charset="0"/>
              </a:rPr>
              <a:t>responsibilities</a:t>
            </a:r>
            <a:endParaRPr lang="en-US" dirty="0">
              <a:latin typeface="Calibri" panose="020F0502020204030204" pitchFamily="34" charset="0"/>
            </a:endParaRPr>
          </a:p>
          <a:p>
            <a:pPr marL="514350" indent="-514350">
              <a:buFont typeface="+mj-lt"/>
              <a:buAutoNum type="arabicPeriod"/>
            </a:pPr>
            <a:r>
              <a:rPr lang="en-US" dirty="0">
                <a:latin typeface="Calibri" panose="020F0502020204030204" pitchFamily="34" charset="0"/>
              </a:rPr>
              <a:t>Bereans: marriage as a covenant</a:t>
            </a:r>
            <a:r>
              <a:rPr lang="en-US" dirty="0" smtClean="0">
                <a:latin typeface="Calibri" panose="020F0502020204030204" pitchFamily="34" charset="0"/>
              </a:rPr>
              <a:t>, could church </a:t>
            </a:r>
            <a:r>
              <a:rPr lang="en-US" dirty="0">
                <a:latin typeface="Calibri" panose="020F0502020204030204" pitchFamily="34" charset="0"/>
              </a:rPr>
              <a:t>membership covenant </a:t>
            </a:r>
            <a:r>
              <a:rPr lang="en-US" dirty="0" smtClean="0">
                <a:latin typeface="Calibri" panose="020F0502020204030204" pitchFamily="34" charset="0"/>
              </a:rPr>
              <a:t>eliminate </a:t>
            </a:r>
            <a:r>
              <a:rPr lang="en-US" dirty="0">
                <a:latin typeface="Calibri" panose="020F0502020204030204" pitchFamily="34" charset="0"/>
              </a:rPr>
              <a:t>by-laws, etc</a:t>
            </a:r>
            <a:r>
              <a:rPr lang="en-US" dirty="0" smtClean="0">
                <a:latin typeface="Calibri" panose="020F0502020204030204" pitchFamily="34" charset="0"/>
              </a:rPr>
              <a:t>.</a:t>
            </a:r>
            <a:endParaRPr lang="en-US" dirty="0">
              <a:latin typeface="Calibri" panose="020F0502020204030204" pitchFamily="34" charset="0"/>
            </a:endParaRPr>
          </a:p>
        </p:txBody>
      </p:sp>
    </p:spTree>
    <p:extLst>
      <p:ext uri="{BB962C8B-B14F-4D97-AF65-F5344CB8AC3E}">
        <p14:creationId xmlns:p14="http://schemas.microsoft.com/office/powerpoint/2010/main" val="36963894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Session 1 Responses</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endParaRPr lang="en-US" dirty="0" smtClean="0">
              <a:latin typeface="Calibri" panose="020F0502020204030204" pitchFamily="34" charset="0"/>
            </a:endParaRPr>
          </a:p>
          <a:p>
            <a:pPr marL="514350" indent="-514350">
              <a:buFont typeface="+mj-lt"/>
              <a:buAutoNum type="arabicPeriod" startAt="6"/>
            </a:pPr>
            <a:r>
              <a:rPr lang="en-US" dirty="0" smtClean="0">
                <a:latin typeface="Calibri" panose="020F0502020204030204" pitchFamily="34" charset="0"/>
              </a:rPr>
              <a:t>Fractals/MYF</a:t>
            </a:r>
            <a:r>
              <a:rPr lang="en-US" dirty="0">
                <a:latin typeface="Calibri" panose="020F0502020204030204" pitchFamily="34" charset="0"/>
              </a:rPr>
              <a:t>: baby dedication represents a life-long </a:t>
            </a:r>
            <a:r>
              <a:rPr lang="en-US" dirty="0" smtClean="0">
                <a:latin typeface="Calibri" panose="020F0502020204030204" pitchFamily="34" charset="0"/>
              </a:rPr>
              <a:t>familial covenant</a:t>
            </a:r>
            <a:endParaRPr lang="en-US" dirty="0">
              <a:latin typeface="Calibri" panose="020F0502020204030204" pitchFamily="34" charset="0"/>
            </a:endParaRPr>
          </a:p>
          <a:p>
            <a:pPr marL="514350" indent="-514350">
              <a:buFont typeface="+mj-lt"/>
              <a:buAutoNum type="arabicPeriod" startAt="6"/>
            </a:pPr>
            <a:r>
              <a:rPr lang="en-US" dirty="0">
                <a:latin typeface="Calibri" panose="020F0502020204030204" pitchFamily="34" charset="0"/>
              </a:rPr>
              <a:t>Stewards: a covenant is a voluntary promise with deep </a:t>
            </a:r>
            <a:r>
              <a:rPr lang="en-US" dirty="0" smtClean="0">
                <a:latin typeface="Calibri" panose="020F0502020204030204" pitchFamily="34" charset="0"/>
              </a:rPr>
              <a:t>conviction</a:t>
            </a:r>
            <a:endParaRPr lang="en-US" dirty="0">
              <a:latin typeface="Calibri" panose="020F0502020204030204" pitchFamily="34" charset="0"/>
            </a:endParaRPr>
          </a:p>
          <a:p>
            <a:pPr marL="514350" indent="-514350">
              <a:buFont typeface="+mj-lt"/>
              <a:buAutoNum type="arabicPeriod" startAt="6"/>
            </a:pPr>
            <a:r>
              <a:rPr lang="en-US" dirty="0" err="1" smtClean="0">
                <a:latin typeface="Calibri" panose="020F0502020204030204" pitchFamily="34" charset="0"/>
              </a:rPr>
              <a:t>Dunamis</a:t>
            </a:r>
            <a:r>
              <a:rPr lang="en-US" dirty="0" smtClean="0">
                <a:latin typeface="Calibri" panose="020F0502020204030204" pitchFamily="34" charset="0"/>
              </a:rPr>
              <a:t>: </a:t>
            </a:r>
            <a:r>
              <a:rPr lang="en-US" dirty="0">
                <a:latin typeface="Calibri" panose="020F0502020204030204" pitchFamily="34" charset="0"/>
              </a:rPr>
              <a:t>a covenant is God centered and one in which disagreement might come up, but there is a commitment despite differences.</a:t>
            </a:r>
          </a:p>
          <a:p>
            <a:pPr marL="514350" indent="-514350">
              <a:buFont typeface="+mj-lt"/>
              <a:buAutoNum type="arabicPeriod" startAt="6"/>
            </a:pPr>
            <a:endParaRPr lang="en-US" dirty="0">
              <a:latin typeface="Calibri" panose="020F0502020204030204" pitchFamily="34" charset="0"/>
            </a:endParaRPr>
          </a:p>
          <a:p>
            <a:pPr marL="0" indent="0">
              <a:buNone/>
            </a:pPr>
            <a:r>
              <a:rPr lang="en-US" b="1" dirty="0" smtClean="0">
                <a:latin typeface="Calibri" panose="020F0502020204030204" pitchFamily="34" charset="0"/>
              </a:rPr>
              <a:t>Responses </a:t>
            </a:r>
            <a:r>
              <a:rPr lang="en-US" b="1" dirty="0">
                <a:latin typeface="Calibri" panose="020F0502020204030204" pitchFamily="34" charset="0"/>
              </a:rPr>
              <a:t>to Bible </a:t>
            </a:r>
            <a:r>
              <a:rPr lang="en-US" b="1" dirty="0" smtClean="0">
                <a:latin typeface="Calibri" panose="020F0502020204030204" pitchFamily="34" charset="0"/>
              </a:rPr>
              <a:t>readings</a:t>
            </a:r>
            <a:endParaRPr lang="en-US" b="1" dirty="0">
              <a:latin typeface="Calibri" panose="020F0502020204030204" pitchFamily="34" charset="0"/>
            </a:endParaRPr>
          </a:p>
          <a:p>
            <a:pPr marL="514350" indent="-514350">
              <a:buFont typeface="+mj-lt"/>
              <a:buAutoNum type="arabicPeriod"/>
            </a:pPr>
            <a:r>
              <a:rPr lang="en-US" dirty="0">
                <a:latin typeface="Calibri" panose="020F0502020204030204" pitchFamily="34" charset="0"/>
              </a:rPr>
              <a:t>Andy/Doyle restated Rainbow </a:t>
            </a:r>
            <a:r>
              <a:rPr lang="en-US" dirty="0" smtClean="0">
                <a:latin typeface="Calibri" panose="020F0502020204030204" pitchFamily="34" charset="0"/>
              </a:rPr>
              <a:t>covenant</a:t>
            </a:r>
            <a:endParaRPr lang="en-US" dirty="0">
              <a:latin typeface="Calibri" panose="020F0502020204030204" pitchFamily="34" charset="0"/>
            </a:endParaRPr>
          </a:p>
          <a:p>
            <a:pPr marL="514350" indent="-514350">
              <a:buFont typeface="+mj-lt"/>
              <a:buAutoNum type="arabicPeriod"/>
            </a:pPr>
            <a:r>
              <a:rPr lang="en-US" dirty="0" smtClean="0">
                <a:latin typeface="Calibri" panose="020F0502020204030204" pitchFamily="34" charset="0"/>
              </a:rPr>
              <a:t>Shekinah: Gen </a:t>
            </a:r>
            <a:r>
              <a:rPr lang="en-US" dirty="0">
                <a:latin typeface="Calibri" panose="020F0502020204030204" pitchFamily="34" charset="0"/>
              </a:rPr>
              <a:t>1:28 Adam and Eve covenant is easy even "enjoyable" </a:t>
            </a:r>
            <a:endParaRPr lang="en-US" i="1" dirty="0">
              <a:latin typeface="Calibri" panose="020F0502020204030204" pitchFamily="34" charset="0"/>
            </a:endParaRPr>
          </a:p>
        </p:txBody>
      </p:sp>
    </p:spTree>
    <p:extLst>
      <p:ext uri="{BB962C8B-B14F-4D97-AF65-F5344CB8AC3E}">
        <p14:creationId xmlns:p14="http://schemas.microsoft.com/office/powerpoint/2010/main" val="36963894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Focus:</a:t>
            </a:r>
            <a:endParaRPr lang="en-US" dirty="0"/>
          </a:p>
        </p:txBody>
      </p:sp>
      <p:sp>
        <p:nvSpPr>
          <p:cNvPr id="3" name="Content Placeholder 2"/>
          <p:cNvSpPr>
            <a:spLocks noGrp="1"/>
          </p:cNvSpPr>
          <p:nvPr>
            <p:ph idx="1"/>
          </p:nvPr>
        </p:nvSpPr>
        <p:spPr/>
        <p:txBody>
          <a:bodyPr>
            <a:normAutofit/>
          </a:bodyPr>
          <a:lstStyle/>
          <a:p>
            <a:r>
              <a:rPr lang="en-US" sz="4000" i="1" dirty="0" smtClean="0"/>
              <a:t>To develop a deeper understanding of the role the Holy Spirit plays in forming us as God’s people and shaping our life together as Christian community.</a:t>
            </a:r>
            <a:endParaRPr lang="en-US" sz="4000" i="1" dirty="0"/>
          </a:p>
        </p:txBody>
      </p:sp>
    </p:spTree>
    <p:extLst>
      <p:ext uri="{BB962C8B-B14F-4D97-AF65-F5344CB8AC3E}">
        <p14:creationId xmlns:p14="http://schemas.microsoft.com/office/powerpoint/2010/main" val="19023244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When you hear the words “Holy Spirit,” what is the first thing that comes to your mind?</a:t>
            </a:r>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r>
              <a:rPr lang="en-US" dirty="0" smtClean="0"/>
              <a:t>What do you remember being taught about the Holy Spirit as a child? In recent years?</a:t>
            </a:r>
            <a:endParaRPr lang="en-US" dirty="0"/>
          </a:p>
        </p:txBody>
      </p:sp>
    </p:spTree>
    <p:extLst>
      <p:ext uri="{BB962C8B-B14F-4D97-AF65-F5344CB8AC3E}">
        <p14:creationId xmlns:p14="http://schemas.microsoft.com/office/powerpoint/2010/main" val="22638463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A Biblical Study on the Role of the Holy Spirit</a:t>
            </a:r>
            <a:endParaRPr lang="en-US" dirty="0"/>
          </a:p>
        </p:txBody>
      </p:sp>
      <p:sp>
        <p:nvSpPr>
          <p:cNvPr id="3" name="Content Placeholder 2"/>
          <p:cNvSpPr>
            <a:spLocks noGrp="1"/>
          </p:cNvSpPr>
          <p:nvPr>
            <p:ph idx="1"/>
          </p:nvPr>
        </p:nvSpPr>
        <p:spPr>
          <a:xfrm>
            <a:off x="1120000" y="1825624"/>
            <a:ext cx="10233800" cy="4735195"/>
          </a:xfrm>
        </p:spPr>
        <p:txBody>
          <a:bodyPr>
            <a:normAutofit fontScale="77500" lnSpcReduction="20000"/>
          </a:bodyPr>
          <a:lstStyle/>
          <a:p>
            <a:r>
              <a:rPr lang="en-US" b="1" dirty="0" smtClean="0"/>
              <a:t>John 14:15-27; I Corinthians 2:10-12 </a:t>
            </a:r>
            <a:r>
              <a:rPr lang="en-US" i="1" dirty="0" smtClean="0"/>
              <a:t>The Holy Spirit lives in you and will teach you all things</a:t>
            </a:r>
          </a:p>
          <a:p>
            <a:r>
              <a:rPr lang="en-US" b="1" dirty="0" smtClean="0"/>
              <a:t>John 15:26-27; 16:1-16 </a:t>
            </a:r>
            <a:r>
              <a:rPr lang="en-US" i="1" dirty="0" smtClean="0"/>
              <a:t>The Holy Spirit testifies about Jesus and will guide you into all truth</a:t>
            </a:r>
          </a:p>
          <a:p>
            <a:r>
              <a:rPr lang="en-US" b="1" dirty="0" smtClean="0"/>
              <a:t>Acts 1:6-8; 2:1-13 </a:t>
            </a:r>
            <a:r>
              <a:rPr lang="en-US" i="1" dirty="0" smtClean="0"/>
              <a:t>The Day of Pentecost</a:t>
            </a:r>
          </a:p>
          <a:p>
            <a:r>
              <a:rPr lang="en-US" b="1" dirty="0" smtClean="0"/>
              <a:t>Acts 2:16-21 </a:t>
            </a:r>
            <a:r>
              <a:rPr lang="en-US" i="1" dirty="0" smtClean="0"/>
              <a:t>The Holy Spirit is poured out on all people</a:t>
            </a:r>
          </a:p>
          <a:p>
            <a:r>
              <a:rPr lang="en-US" b="1" dirty="0" smtClean="0"/>
              <a:t>I John 4:1-3; I Corinthians 12:3 </a:t>
            </a:r>
            <a:r>
              <a:rPr lang="en-US" i="1" dirty="0" smtClean="0"/>
              <a:t>The Spirits need to be tested</a:t>
            </a:r>
          </a:p>
          <a:p>
            <a:r>
              <a:rPr lang="en-US" b="1" dirty="0" smtClean="0"/>
              <a:t>Acts 11:1-18</a:t>
            </a:r>
            <a:r>
              <a:rPr lang="en-US" dirty="0" smtClean="0"/>
              <a:t> </a:t>
            </a:r>
            <a:r>
              <a:rPr lang="en-US" i="1" dirty="0" smtClean="0"/>
              <a:t>The Holy Spirit is given even to the Gentiles</a:t>
            </a:r>
          </a:p>
          <a:p>
            <a:r>
              <a:rPr lang="en-US" b="1" dirty="0" smtClean="0"/>
              <a:t>Acts 15:1-35 </a:t>
            </a:r>
            <a:r>
              <a:rPr lang="en-US" i="1" dirty="0" smtClean="0"/>
              <a:t>The Holy Spirit leads the early church in facing difficult decisions</a:t>
            </a:r>
          </a:p>
          <a:p>
            <a:r>
              <a:rPr lang="en-US" b="1" dirty="0" smtClean="0"/>
              <a:t>Galatians 5:22-23 </a:t>
            </a:r>
            <a:r>
              <a:rPr lang="en-US" i="1" dirty="0" smtClean="0"/>
              <a:t>The fruits of the Holy Spirit</a:t>
            </a:r>
          </a:p>
          <a:p>
            <a:r>
              <a:rPr lang="en-US" b="1" dirty="0" smtClean="0"/>
              <a:t>I Corinthians 2:10-16 </a:t>
            </a:r>
            <a:r>
              <a:rPr lang="en-US" i="1" dirty="0" smtClean="0"/>
              <a:t>The Holy Spirit teaches us the “deep things of God, giving us the ‘mind of Christ’”</a:t>
            </a:r>
          </a:p>
          <a:p>
            <a:r>
              <a:rPr lang="en-US" b="1" dirty="0" smtClean="0"/>
              <a:t>I Corinthians 12:1-11ff; Ephesians 4:1-16</a:t>
            </a:r>
            <a:r>
              <a:rPr lang="en-US" dirty="0" smtClean="0"/>
              <a:t> </a:t>
            </a:r>
            <a:r>
              <a:rPr lang="en-US" i="1" dirty="0" smtClean="0"/>
              <a:t>The Holy Spirit gives gifts for building up the body of Christ</a:t>
            </a:r>
            <a:endParaRPr lang="en-US" b="1" dirty="0"/>
          </a:p>
        </p:txBody>
      </p:sp>
    </p:spTree>
    <p:extLst>
      <p:ext uri="{BB962C8B-B14F-4D97-AF65-F5344CB8AC3E}">
        <p14:creationId xmlns:p14="http://schemas.microsoft.com/office/powerpoint/2010/main" val="3922224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Questions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How do you define the role of the Holy Spirit in this passage? What does the Holy Spirit do in this passage?</a:t>
            </a:r>
          </a:p>
          <a:p>
            <a:pPr marL="514350" indent="-514350">
              <a:buFont typeface="+mj-lt"/>
              <a:buAutoNum type="arabicPeriod"/>
            </a:pPr>
            <a:r>
              <a:rPr lang="en-US" dirty="0" smtClean="0"/>
              <a:t>To whom is the Holy Spirit given?</a:t>
            </a:r>
          </a:p>
          <a:p>
            <a:pPr marL="514350" indent="-514350">
              <a:buFont typeface="+mj-lt"/>
              <a:buAutoNum type="arabicPeriod"/>
            </a:pPr>
            <a:r>
              <a:rPr lang="en-US" dirty="0" smtClean="0"/>
              <a:t>How was the Holy Spirit recognized in the early Church?</a:t>
            </a:r>
          </a:p>
          <a:p>
            <a:pPr marL="514350" indent="-514350">
              <a:buFont typeface="+mj-lt"/>
              <a:buAutoNum type="arabicPeriod"/>
            </a:pPr>
            <a:r>
              <a:rPr lang="en-US" dirty="0" smtClean="0"/>
              <a:t>How was the life in the early church shaped/guided by the Holy Spirit in this passage?</a:t>
            </a:r>
          </a:p>
          <a:p>
            <a:pPr marL="514350" indent="-514350">
              <a:buFont typeface="+mj-lt"/>
              <a:buAutoNum type="arabicPeriod"/>
            </a:pPr>
            <a:r>
              <a:rPr lang="en-US" dirty="0" smtClean="0"/>
              <a:t>How does this passage shed light on how we can know that we are being led by the Holy Spirit today?</a:t>
            </a:r>
          </a:p>
        </p:txBody>
      </p:sp>
    </p:spTree>
    <p:extLst>
      <p:ext uri="{BB962C8B-B14F-4D97-AF65-F5344CB8AC3E}">
        <p14:creationId xmlns:p14="http://schemas.microsoft.com/office/powerpoint/2010/main" val="4074109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a:t>
            </a:r>
            <a:endParaRPr lang="en-US" dirty="0"/>
          </a:p>
        </p:txBody>
      </p:sp>
      <p:sp>
        <p:nvSpPr>
          <p:cNvPr id="3" name="Content Placeholder 2"/>
          <p:cNvSpPr>
            <a:spLocks noGrp="1"/>
          </p:cNvSpPr>
          <p:nvPr>
            <p:ph idx="1"/>
          </p:nvPr>
        </p:nvSpPr>
        <p:spPr/>
        <p:txBody>
          <a:bodyPr/>
          <a:lstStyle/>
          <a:p>
            <a:r>
              <a:rPr lang="en-US" dirty="0" smtClean="0"/>
              <a:t>What have you learned from studying these examples of the work of the Holy Spirit in the New Testament?</a:t>
            </a:r>
          </a:p>
          <a:p>
            <a:endParaRPr lang="en-US" dirty="0"/>
          </a:p>
          <a:p>
            <a:pPr marL="0" indent="0">
              <a:buNone/>
            </a:pPr>
            <a:endParaRPr lang="en-US" dirty="0" smtClean="0"/>
          </a:p>
          <a:p>
            <a:r>
              <a:rPr lang="en-US" dirty="0" smtClean="0"/>
              <a:t>How has the role of the Holy Spirit helped to shape the church?</a:t>
            </a:r>
            <a:endParaRPr lang="en-US" dirty="0"/>
          </a:p>
        </p:txBody>
      </p:sp>
    </p:spTree>
    <p:extLst>
      <p:ext uri="{BB962C8B-B14F-4D97-AF65-F5344CB8AC3E}">
        <p14:creationId xmlns:p14="http://schemas.microsoft.com/office/powerpoint/2010/main" val="3586807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6" y="365125"/>
            <a:ext cx="11195436" cy="1325563"/>
          </a:xfrm>
        </p:spPr>
        <p:txBody>
          <a:bodyPr>
            <a:normAutofit fontScale="90000"/>
          </a:bodyPr>
          <a:lstStyle/>
          <a:p>
            <a:r>
              <a:rPr lang="en-US" dirty="0" smtClean="0"/>
              <a:t>Keys to the Holy Spirit’s work in the Bible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The Holy Spirit is God’s presence and power living within us. The Holy Spirit is sent to us from God at Jesus’ request (John 14:15ff).</a:t>
            </a:r>
          </a:p>
          <a:p>
            <a:pPr marL="514350" indent="-514350">
              <a:buFont typeface="+mj-lt"/>
              <a:buAutoNum type="arabicPeriod"/>
            </a:pPr>
            <a:r>
              <a:rPr lang="en-US" dirty="0" smtClean="0"/>
              <a:t>The Holy Spirit understands the thoughts of God, who searches the ‘deep things of God’ (I Corinthians 2:10-12) and is present to guide us into all truth (John 16:12). The Holy Spirit guides the church as we do our discernment work and as we make decisions.</a:t>
            </a:r>
          </a:p>
          <a:p>
            <a:pPr marL="514350" indent="-514350">
              <a:buFont typeface="+mj-lt"/>
              <a:buAutoNum type="arabicPeriod"/>
            </a:pPr>
            <a:r>
              <a:rPr lang="en-US" dirty="0" smtClean="0"/>
              <a:t>The Holy Spirit teaches us the ways of Jesus, enabling the church to follow the example of Jesus in the world in which we live (John 14:26).</a:t>
            </a:r>
          </a:p>
        </p:txBody>
      </p:sp>
    </p:spTree>
    <p:extLst>
      <p:ext uri="{BB962C8B-B14F-4D97-AF65-F5344CB8AC3E}">
        <p14:creationId xmlns:p14="http://schemas.microsoft.com/office/powerpoint/2010/main" val="2828873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1769</TotalTime>
  <Words>1669</Words>
  <Application>Microsoft Macintosh PowerPoint</Application>
  <PresentationFormat>Custom</PresentationFormat>
  <Paragraphs>83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Depth</vt:lpstr>
      <vt:lpstr>Being God’s Faithful Community:  A Covenant of Spiritual Practices</vt:lpstr>
      <vt:lpstr>Summary of Session 1 Responses</vt:lpstr>
      <vt:lpstr>Summary of Session 1 Responses</vt:lpstr>
      <vt:lpstr>Lesson Focus:</vt:lpstr>
      <vt:lpstr>Focus Questions</vt:lpstr>
      <vt:lpstr>A Biblical Study on the Role of the Holy Spirit</vt:lpstr>
      <vt:lpstr>Group Questions</vt:lpstr>
      <vt:lpstr>Group Discussion</vt:lpstr>
      <vt:lpstr>Keys to the Holy Spirit’s work in the Bible</vt:lpstr>
      <vt:lpstr>Keys to the Holy Spirit’s work in the Bible</vt:lpstr>
      <vt:lpstr>Discussing Covenant</vt:lpstr>
      <vt:lpstr>Discussion</vt:lpstr>
      <vt:lpstr>Key Points</vt:lpstr>
      <vt:lpstr>Key Points</vt:lpstr>
      <vt:lpstr>Wrap-Up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God’s Faithful Community:  A Covenant of Spiritual Practices</dc:title>
  <dc:creator>Joel Beachy</dc:creator>
  <cp:lastModifiedBy>Shana Boshart</cp:lastModifiedBy>
  <cp:revision>52</cp:revision>
  <dcterms:created xsi:type="dcterms:W3CDTF">2016-01-08T17:55:36Z</dcterms:created>
  <dcterms:modified xsi:type="dcterms:W3CDTF">2016-01-19T17:47:37Z</dcterms:modified>
</cp:coreProperties>
</file>